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8" r:id="rId6"/>
    <p:sldId id="270" r:id="rId7"/>
    <p:sldId id="271" r:id="rId8"/>
    <p:sldId id="273" r:id="rId9"/>
    <p:sldId id="272" r:id="rId10"/>
    <p:sldId id="274" r:id="rId11"/>
    <p:sldId id="269"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26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6388359" cy="2387600"/>
          </a:xfrm>
          <a:ln>
            <a:noFill/>
          </a:ln>
        </p:spPr>
        <p:txBody>
          <a:bodyPr anchor="b">
            <a:normAutofit/>
          </a:bodyPr>
          <a:lstStyle>
            <a:lvl1pPr algn="r">
              <a:defRPr sz="4000">
                <a:solidFill>
                  <a:schemeClr val="bg1">
                    <a:lumMod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378094"/>
            <a:ext cx="6388359" cy="1655762"/>
          </a:xfrm>
        </p:spPr>
        <p:txBody>
          <a:bodyPr>
            <a:normAutofit/>
          </a:bodyPr>
          <a:lstStyle>
            <a:lvl1pPr marL="0" indent="0" algn="r">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0" name="Straight Connector 9"/>
          <p:cNvCxnSpPr/>
          <p:nvPr userDrawn="1"/>
        </p:nvCxnSpPr>
        <p:spPr>
          <a:xfrm>
            <a:off x="8014996" y="2724539"/>
            <a:ext cx="0" cy="1156996"/>
          </a:xfrm>
          <a:prstGeom prst="line">
            <a:avLst/>
          </a:prstGeom>
          <a:ln>
            <a:solidFill>
              <a:schemeClr val="bg1">
                <a:lumMod val="2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9023" y="3134538"/>
            <a:ext cx="1995313" cy="375425"/>
          </a:xfrm>
          <a:prstGeom prst="rect">
            <a:avLst/>
          </a:prstGeom>
        </p:spPr>
      </p:pic>
    </p:spTree>
    <p:extLst>
      <p:ext uri="{BB962C8B-B14F-4D97-AF65-F5344CB8AC3E}">
        <p14:creationId xmlns:p14="http://schemas.microsoft.com/office/powerpoint/2010/main" val="372808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2" name="Rectangle 11"/>
          <p:cNvSpPr/>
          <p:nvPr userDrawn="1"/>
        </p:nvSpPr>
        <p:spPr>
          <a:xfrm>
            <a:off x="300038" y="6447459"/>
            <a:ext cx="11603831" cy="32004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499050" y="1068371"/>
            <a:ext cx="3201955" cy="1838900"/>
          </a:xfrm>
        </p:spPr>
        <p:txBody>
          <a:bodyPr/>
          <a:lstStyle>
            <a:lvl1pPr marL="0" indent="0">
              <a:buNone/>
              <a:defRPr>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n-US"/>
              <a:t>Edit Master text styles</a:t>
            </a:r>
          </a:p>
        </p:txBody>
      </p:sp>
      <p:sp>
        <p:nvSpPr>
          <p:cNvPr id="7" name="Rectangle 6"/>
          <p:cNvSpPr/>
          <p:nvPr userDrawn="1"/>
        </p:nvSpPr>
        <p:spPr>
          <a:xfrm>
            <a:off x="0" y="307910"/>
            <a:ext cx="587829" cy="60649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userDrawn="1"/>
        </p:nvSpPr>
        <p:spPr>
          <a:xfrm>
            <a:off x="610282" y="307910"/>
            <a:ext cx="45719" cy="60649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9"/>
          <p:cNvSpPr/>
          <p:nvPr userDrawn="1"/>
        </p:nvSpPr>
        <p:spPr>
          <a:xfrm>
            <a:off x="0" y="6447459"/>
            <a:ext cx="320040" cy="32004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userDrawn="1"/>
        </p:nvSpPr>
        <p:spPr>
          <a:xfrm>
            <a:off x="11871960" y="6447459"/>
            <a:ext cx="320040" cy="32004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9549" y="6502875"/>
            <a:ext cx="1172549" cy="220830"/>
          </a:xfrm>
          <a:prstGeom prst="rect">
            <a:avLst/>
          </a:prstGeom>
        </p:spPr>
      </p:pic>
      <p:sp>
        <p:nvSpPr>
          <p:cNvPr id="18" name="Rectangle 17"/>
          <p:cNvSpPr/>
          <p:nvPr userDrawn="1"/>
        </p:nvSpPr>
        <p:spPr>
          <a:xfrm>
            <a:off x="12101384" y="329675"/>
            <a:ext cx="90616" cy="60649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p:cNvSpPr/>
          <p:nvPr userDrawn="1"/>
        </p:nvSpPr>
        <p:spPr>
          <a:xfrm>
            <a:off x="12033778" y="329675"/>
            <a:ext cx="45719" cy="60649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Content Placeholder 2"/>
          <p:cNvSpPr>
            <a:spLocks noGrp="1"/>
          </p:cNvSpPr>
          <p:nvPr>
            <p:ph idx="10"/>
          </p:nvPr>
        </p:nvSpPr>
        <p:spPr>
          <a:xfrm>
            <a:off x="6178421" y="1068371"/>
            <a:ext cx="3201955" cy="1838900"/>
          </a:xfrm>
        </p:spPr>
        <p:txBody>
          <a:bodyPr/>
          <a:lstStyle>
            <a:lvl1pPr marL="0" indent="0">
              <a:buNone/>
              <a:defRPr>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n-US"/>
              <a:t>Edit Master text styles</a:t>
            </a:r>
          </a:p>
        </p:txBody>
      </p:sp>
      <p:sp>
        <p:nvSpPr>
          <p:cNvPr id="25" name="Content Placeholder 2"/>
          <p:cNvSpPr>
            <a:spLocks noGrp="1"/>
          </p:cNvSpPr>
          <p:nvPr>
            <p:ph idx="12"/>
          </p:nvPr>
        </p:nvSpPr>
        <p:spPr>
          <a:xfrm>
            <a:off x="2499050" y="3772688"/>
            <a:ext cx="3201955" cy="1838900"/>
          </a:xfrm>
        </p:spPr>
        <p:txBody>
          <a:bodyPr/>
          <a:lstStyle>
            <a:lvl1pPr marL="0" indent="0">
              <a:buNone/>
              <a:defRPr>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n-US"/>
              <a:t>Edit Master text styles</a:t>
            </a:r>
          </a:p>
        </p:txBody>
      </p:sp>
      <p:sp>
        <p:nvSpPr>
          <p:cNvPr id="34" name="Content Placeholder 2"/>
          <p:cNvSpPr>
            <a:spLocks noGrp="1"/>
          </p:cNvSpPr>
          <p:nvPr>
            <p:ph idx="13"/>
          </p:nvPr>
        </p:nvSpPr>
        <p:spPr>
          <a:xfrm>
            <a:off x="6178421" y="3772688"/>
            <a:ext cx="3201955" cy="1838900"/>
          </a:xfrm>
        </p:spPr>
        <p:txBody>
          <a:bodyPr/>
          <a:lstStyle>
            <a:lvl1pPr marL="0" indent="0">
              <a:buNone/>
              <a:defRPr>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n-US"/>
              <a:t>Edit Master text styles</a:t>
            </a:r>
          </a:p>
        </p:txBody>
      </p:sp>
    </p:spTree>
    <p:extLst>
      <p:ext uri="{BB962C8B-B14F-4D97-AF65-F5344CB8AC3E}">
        <p14:creationId xmlns:p14="http://schemas.microsoft.com/office/powerpoint/2010/main" val="112827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2" name="Rectangle 11"/>
          <p:cNvSpPr/>
          <p:nvPr userDrawn="1"/>
        </p:nvSpPr>
        <p:spPr>
          <a:xfrm>
            <a:off x="300038" y="6447459"/>
            <a:ext cx="11603831" cy="32004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4781948"/>
            <a:ext cx="9994640" cy="349889"/>
          </a:xfrm>
        </p:spPr>
        <p:txBody>
          <a:bodyPr>
            <a:normAutofit/>
          </a:bodyPr>
          <a:lstStyle>
            <a:lvl1pPr algn="ctr">
              <a:defRPr sz="1400" b="1" baseline="0">
                <a:solidFill>
                  <a:schemeClr val="bg1">
                    <a:lumMod val="25000"/>
                  </a:schemeClr>
                </a:solidFill>
                <a:latin typeface="+mn-lt"/>
              </a:defRPr>
            </a:lvl1pPr>
          </a:lstStyle>
          <a:p>
            <a:r>
              <a:rPr lang="en-US" dirty="0"/>
              <a:t>Questions?</a:t>
            </a:r>
          </a:p>
        </p:txBody>
      </p:sp>
      <p:sp>
        <p:nvSpPr>
          <p:cNvPr id="7" name="Rectangle 6"/>
          <p:cNvSpPr/>
          <p:nvPr userDrawn="1"/>
        </p:nvSpPr>
        <p:spPr>
          <a:xfrm>
            <a:off x="0" y="307910"/>
            <a:ext cx="587829" cy="60649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userDrawn="1"/>
        </p:nvSpPr>
        <p:spPr>
          <a:xfrm>
            <a:off x="610282" y="307910"/>
            <a:ext cx="45719" cy="60649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9"/>
          <p:cNvSpPr/>
          <p:nvPr userDrawn="1"/>
        </p:nvSpPr>
        <p:spPr>
          <a:xfrm>
            <a:off x="0" y="6447459"/>
            <a:ext cx="320040" cy="32004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userDrawn="1"/>
        </p:nvSpPr>
        <p:spPr>
          <a:xfrm>
            <a:off x="11871960" y="6447459"/>
            <a:ext cx="320040" cy="32004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9549" y="6502875"/>
            <a:ext cx="1172549" cy="220830"/>
          </a:xfrm>
          <a:prstGeom prst="rect">
            <a:avLst/>
          </a:prstGeom>
        </p:spPr>
      </p:pic>
      <p:sp>
        <p:nvSpPr>
          <p:cNvPr id="21" name="Title 1"/>
          <p:cNvSpPr txBox="1">
            <a:spLocks/>
          </p:cNvSpPr>
          <p:nvPr userDrawn="1"/>
        </p:nvSpPr>
        <p:spPr>
          <a:xfrm>
            <a:off x="838199" y="1251864"/>
            <a:ext cx="9994641" cy="38799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b="0" kern="1200" baseline="0">
                <a:solidFill>
                  <a:schemeClr val="bg1">
                    <a:lumMod val="25000"/>
                  </a:schemeClr>
                </a:solidFill>
                <a:latin typeface="+mj-lt"/>
                <a:ea typeface="+mj-ea"/>
                <a:cs typeface="+mj-cs"/>
              </a:defRPr>
            </a:lvl1pPr>
          </a:lstStyle>
          <a:p>
            <a:pPr algn="ctr"/>
            <a:r>
              <a:rPr lang="en-US" sz="25000" b="1" baseline="0" dirty="0">
                <a:latin typeface="Myriad Pro" panose="020B0503030403020204" pitchFamily="34" charset="0"/>
              </a:rPr>
              <a:t>Q &amp; A</a:t>
            </a:r>
          </a:p>
        </p:txBody>
      </p:sp>
      <p:sp>
        <p:nvSpPr>
          <p:cNvPr id="18" name="Rectangle 17"/>
          <p:cNvSpPr/>
          <p:nvPr userDrawn="1"/>
        </p:nvSpPr>
        <p:spPr>
          <a:xfrm>
            <a:off x="12101384" y="329675"/>
            <a:ext cx="90616" cy="60649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p:cNvSpPr/>
          <p:nvPr userDrawn="1"/>
        </p:nvSpPr>
        <p:spPr>
          <a:xfrm>
            <a:off x="12033778" y="329675"/>
            <a:ext cx="45719" cy="60649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301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2" name="Rectangle 11"/>
          <p:cNvSpPr/>
          <p:nvPr userDrawn="1"/>
        </p:nvSpPr>
        <p:spPr>
          <a:xfrm>
            <a:off x="300038" y="6447459"/>
            <a:ext cx="11603831" cy="32004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userDrawn="1"/>
        </p:nvSpPr>
        <p:spPr>
          <a:xfrm>
            <a:off x="0" y="307910"/>
            <a:ext cx="587829" cy="60649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userDrawn="1"/>
        </p:nvSpPr>
        <p:spPr>
          <a:xfrm>
            <a:off x="610282" y="307910"/>
            <a:ext cx="45719" cy="60649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9"/>
          <p:cNvSpPr/>
          <p:nvPr userDrawn="1"/>
        </p:nvSpPr>
        <p:spPr>
          <a:xfrm>
            <a:off x="0" y="6447459"/>
            <a:ext cx="320040" cy="32004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userDrawn="1"/>
        </p:nvSpPr>
        <p:spPr>
          <a:xfrm>
            <a:off x="11871960" y="6447459"/>
            <a:ext cx="320040" cy="32004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9549" y="6502875"/>
            <a:ext cx="1172549" cy="220830"/>
          </a:xfrm>
          <a:prstGeom prst="rect">
            <a:avLst/>
          </a:prstGeom>
        </p:spPr>
      </p:pic>
      <p:sp>
        <p:nvSpPr>
          <p:cNvPr id="21" name="Title 1"/>
          <p:cNvSpPr txBox="1">
            <a:spLocks/>
          </p:cNvSpPr>
          <p:nvPr userDrawn="1"/>
        </p:nvSpPr>
        <p:spPr>
          <a:xfrm>
            <a:off x="838199" y="1251864"/>
            <a:ext cx="9994641" cy="38799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b="0" kern="1200" baseline="0">
                <a:solidFill>
                  <a:schemeClr val="bg1">
                    <a:lumMod val="25000"/>
                  </a:schemeClr>
                </a:solidFill>
                <a:latin typeface="+mj-lt"/>
                <a:ea typeface="+mj-ea"/>
                <a:cs typeface="+mj-cs"/>
              </a:defRPr>
            </a:lvl1pPr>
          </a:lstStyle>
          <a:p>
            <a:pPr algn="ctr"/>
            <a:r>
              <a:rPr lang="en-US" sz="12500" b="1" baseline="0" dirty="0">
                <a:latin typeface="Myriad Pro" panose="020B0503030403020204" pitchFamily="34" charset="0"/>
              </a:rPr>
              <a:t>THANK YOU</a:t>
            </a:r>
          </a:p>
        </p:txBody>
      </p:sp>
      <p:sp>
        <p:nvSpPr>
          <p:cNvPr id="18" name="Rectangle 17"/>
          <p:cNvSpPr/>
          <p:nvPr userDrawn="1"/>
        </p:nvSpPr>
        <p:spPr>
          <a:xfrm>
            <a:off x="12101384" y="329675"/>
            <a:ext cx="90616" cy="60649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p:cNvSpPr/>
          <p:nvPr userDrawn="1"/>
        </p:nvSpPr>
        <p:spPr>
          <a:xfrm>
            <a:off x="12033778" y="329675"/>
            <a:ext cx="45719" cy="60649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106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p:cNvSpPr/>
          <p:nvPr userDrawn="1"/>
        </p:nvSpPr>
        <p:spPr>
          <a:xfrm>
            <a:off x="300038" y="6447459"/>
            <a:ext cx="11603831" cy="32004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488243"/>
            <a:ext cx="4844143" cy="4147453"/>
          </a:xfrm>
        </p:spPr>
        <p:txBody>
          <a:bodyPr/>
          <a:lstStyle>
            <a:lvl1pPr marL="0" indent="0">
              <a:buNone/>
              <a:defRPr>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n-US"/>
              <a:t>Edit Master text styles</a:t>
            </a:r>
          </a:p>
        </p:txBody>
      </p:sp>
      <p:sp>
        <p:nvSpPr>
          <p:cNvPr id="7" name="Rectangle 6"/>
          <p:cNvSpPr/>
          <p:nvPr userDrawn="1"/>
        </p:nvSpPr>
        <p:spPr>
          <a:xfrm>
            <a:off x="0" y="307910"/>
            <a:ext cx="587829" cy="60649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userDrawn="1"/>
        </p:nvSpPr>
        <p:spPr>
          <a:xfrm>
            <a:off x="610282" y="307910"/>
            <a:ext cx="45719" cy="60649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9"/>
          <p:cNvSpPr/>
          <p:nvPr userDrawn="1"/>
        </p:nvSpPr>
        <p:spPr>
          <a:xfrm>
            <a:off x="0" y="6447459"/>
            <a:ext cx="320040" cy="32004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userDrawn="1"/>
        </p:nvSpPr>
        <p:spPr>
          <a:xfrm>
            <a:off x="11871960" y="6447459"/>
            <a:ext cx="320040" cy="32004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9549" y="6502875"/>
            <a:ext cx="1172549" cy="220830"/>
          </a:xfrm>
          <a:prstGeom prst="rect">
            <a:avLst/>
          </a:prstGeom>
        </p:spPr>
      </p:pic>
      <p:sp>
        <p:nvSpPr>
          <p:cNvPr id="18" name="Rectangle 17"/>
          <p:cNvSpPr/>
          <p:nvPr userDrawn="1"/>
        </p:nvSpPr>
        <p:spPr>
          <a:xfrm>
            <a:off x="12101384" y="329675"/>
            <a:ext cx="90616" cy="60649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p:cNvSpPr/>
          <p:nvPr userDrawn="1"/>
        </p:nvSpPr>
        <p:spPr>
          <a:xfrm>
            <a:off x="12033778" y="329675"/>
            <a:ext cx="45719" cy="60649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16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Rectangle 11"/>
          <p:cNvSpPr/>
          <p:nvPr userDrawn="1"/>
        </p:nvSpPr>
        <p:spPr>
          <a:xfrm>
            <a:off x="300038" y="6447459"/>
            <a:ext cx="11603831" cy="32004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488244"/>
            <a:ext cx="4844143" cy="3414994"/>
          </a:xfrm>
        </p:spPr>
        <p:txBody>
          <a:bodyPr/>
          <a:lstStyle>
            <a:lvl1pPr marL="0" indent="0">
              <a:buNone/>
              <a:defRPr>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n-US"/>
              <a:t>Edit Master text styles</a:t>
            </a:r>
          </a:p>
        </p:txBody>
      </p:sp>
      <p:sp>
        <p:nvSpPr>
          <p:cNvPr id="7" name="Rectangle 6"/>
          <p:cNvSpPr/>
          <p:nvPr userDrawn="1"/>
        </p:nvSpPr>
        <p:spPr>
          <a:xfrm>
            <a:off x="0" y="307910"/>
            <a:ext cx="587829" cy="60649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userDrawn="1"/>
        </p:nvSpPr>
        <p:spPr>
          <a:xfrm>
            <a:off x="610282" y="307910"/>
            <a:ext cx="45719" cy="60649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9"/>
          <p:cNvSpPr/>
          <p:nvPr userDrawn="1"/>
        </p:nvSpPr>
        <p:spPr>
          <a:xfrm>
            <a:off x="0" y="6447459"/>
            <a:ext cx="320040" cy="32004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userDrawn="1"/>
        </p:nvSpPr>
        <p:spPr>
          <a:xfrm>
            <a:off x="11871960" y="6447459"/>
            <a:ext cx="320040" cy="32004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9549" y="6502875"/>
            <a:ext cx="1172549" cy="220830"/>
          </a:xfrm>
          <a:prstGeom prst="rect">
            <a:avLst/>
          </a:prstGeom>
        </p:spPr>
      </p:pic>
      <p:sp>
        <p:nvSpPr>
          <p:cNvPr id="18" name="Rectangle 17"/>
          <p:cNvSpPr/>
          <p:nvPr userDrawn="1"/>
        </p:nvSpPr>
        <p:spPr>
          <a:xfrm>
            <a:off x="12101384" y="329675"/>
            <a:ext cx="90616" cy="60649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p:cNvSpPr/>
          <p:nvPr userDrawn="1"/>
        </p:nvSpPr>
        <p:spPr>
          <a:xfrm>
            <a:off x="12033778" y="329675"/>
            <a:ext cx="45719" cy="60649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2329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Rectangle 11"/>
          <p:cNvSpPr/>
          <p:nvPr userDrawn="1"/>
        </p:nvSpPr>
        <p:spPr>
          <a:xfrm>
            <a:off x="300038" y="6447459"/>
            <a:ext cx="11603831" cy="32004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71253" y="1488244"/>
            <a:ext cx="4844143" cy="3414994"/>
          </a:xfrm>
        </p:spPr>
        <p:txBody>
          <a:bodyPr/>
          <a:lstStyle>
            <a:lvl1pPr marL="0" indent="0">
              <a:buNone/>
              <a:defRPr>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n-US"/>
              <a:t>Edit Master text styles</a:t>
            </a:r>
          </a:p>
        </p:txBody>
      </p:sp>
      <p:sp>
        <p:nvSpPr>
          <p:cNvPr id="7" name="Rectangle 6"/>
          <p:cNvSpPr/>
          <p:nvPr userDrawn="1"/>
        </p:nvSpPr>
        <p:spPr>
          <a:xfrm>
            <a:off x="0" y="307910"/>
            <a:ext cx="587829" cy="60649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userDrawn="1"/>
        </p:nvSpPr>
        <p:spPr>
          <a:xfrm>
            <a:off x="610282" y="307910"/>
            <a:ext cx="45719" cy="60649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9"/>
          <p:cNvSpPr/>
          <p:nvPr userDrawn="1"/>
        </p:nvSpPr>
        <p:spPr>
          <a:xfrm>
            <a:off x="0" y="6447459"/>
            <a:ext cx="320040" cy="32004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userDrawn="1"/>
        </p:nvSpPr>
        <p:spPr>
          <a:xfrm>
            <a:off x="11871960" y="6447459"/>
            <a:ext cx="320040" cy="32004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9549" y="6502875"/>
            <a:ext cx="1172549" cy="220830"/>
          </a:xfrm>
          <a:prstGeom prst="rect">
            <a:avLst/>
          </a:prstGeom>
        </p:spPr>
      </p:pic>
      <p:sp>
        <p:nvSpPr>
          <p:cNvPr id="18" name="Rectangle 17"/>
          <p:cNvSpPr/>
          <p:nvPr userDrawn="1"/>
        </p:nvSpPr>
        <p:spPr>
          <a:xfrm>
            <a:off x="12101384" y="329675"/>
            <a:ext cx="90616" cy="60649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p:cNvSpPr/>
          <p:nvPr userDrawn="1"/>
        </p:nvSpPr>
        <p:spPr>
          <a:xfrm>
            <a:off x="12033778" y="329675"/>
            <a:ext cx="45719" cy="60649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25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2" name="Rectangle 11"/>
          <p:cNvSpPr/>
          <p:nvPr userDrawn="1"/>
        </p:nvSpPr>
        <p:spPr>
          <a:xfrm>
            <a:off x="300038" y="6447459"/>
            <a:ext cx="11603831" cy="32004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userDrawn="1"/>
        </p:nvSpPr>
        <p:spPr>
          <a:xfrm>
            <a:off x="0" y="307910"/>
            <a:ext cx="587829" cy="60649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userDrawn="1"/>
        </p:nvSpPr>
        <p:spPr>
          <a:xfrm>
            <a:off x="610282" y="307910"/>
            <a:ext cx="45719" cy="60649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9"/>
          <p:cNvSpPr/>
          <p:nvPr userDrawn="1"/>
        </p:nvSpPr>
        <p:spPr>
          <a:xfrm>
            <a:off x="0" y="6447459"/>
            <a:ext cx="320040" cy="32004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userDrawn="1"/>
        </p:nvSpPr>
        <p:spPr>
          <a:xfrm>
            <a:off x="11871960" y="6447459"/>
            <a:ext cx="320040" cy="32004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9549" y="6502875"/>
            <a:ext cx="1172549" cy="220830"/>
          </a:xfrm>
          <a:prstGeom prst="rect">
            <a:avLst/>
          </a:prstGeom>
        </p:spPr>
      </p:pic>
      <p:sp>
        <p:nvSpPr>
          <p:cNvPr id="18" name="Rectangle 17"/>
          <p:cNvSpPr/>
          <p:nvPr userDrawn="1"/>
        </p:nvSpPr>
        <p:spPr>
          <a:xfrm>
            <a:off x="12101384" y="329675"/>
            <a:ext cx="90616" cy="60649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p:cNvSpPr/>
          <p:nvPr userDrawn="1"/>
        </p:nvSpPr>
        <p:spPr>
          <a:xfrm>
            <a:off x="12033778" y="329675"/>
            <a:ext cx="45719" cy="60649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Content Placeholder 2"/>
          <p:cNvSpPr>
            <a:spLocks noGrp="1"/>
          </p:cNvSpPr>
          <p:nvPr>
            <p:ph idx="1"/>
          </p:nvPr>
        </p:nvSpPr>
        <p:spPr>
          <a:xfrm>
            <a:off x="838198" y="1251864"/>
            <a:ext cx="6085116" cy="4458471"/>
          </a:xfrm>
        </p:spPr>
        <p:txBody>
          <a:bodyPr/>
          <a:lstStyle>
            <a:lvl1pPr marL="0" indent="0">
              <a:buNone/>
              <a:defRPr>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n-US"/>
              <a:t>Edit Master text styles</a:t>
            </a:r>
          </a:p>
        </p:txBody>
      </p:sp>
    </p:spTree>
    <p:extLst>
      <p:ext uri="{BB962C8B-B14F-4D97-AF65-F5344CB8AC3E}">
        <p14:creationId xmlns:p14="http://schemas.microsoft.com/office/powerpoint/2010/main" val="396246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Rectangle 11"/>
          <p:cNvSpPr/>
          <p:nvPr userDrawn="1"/>
        </p:nvSpPr>
        <p:spPr>
          <a:xfrm>
            <a:off x="300038" y="6447459"/>
            <a:ext cx="11603831" cy="32004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488244"/>
            <a:ext cx="3201955" cy="1838900"/>
          </a:xfrm>
        </p:spPr>
        <p:txBody>
          <a:bodyPr/>
          <a:lstStyle>
            <a:lvl1pPr marL="0" indent="0">
              <a:buNone/>
              <a:defRPr>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n-US"/>
              <a:t>Edit Master text styles</a:t>
            </a:r>
          </a:p>
        </p:txBody>
      </p:sp>
      <p:sp>
        <p:nvSpPr>
          <p:cNvPr id="7" name="Rectangle 6"/>
          <p:cNvSpPr/>
          <p:nvPr userDrawn="1"/>
        </p:nvSpPr>
        <p:spPr>
          <a:xfrm>
            <a:off x="0" y="307910"/>
            <a:ext cx="587829" cy="60649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userDrawn="1"/>
        </p:nvSpPr>
        <p:spPr>
          <a:xfrm>
            <a:off x="610282" y="307910"/>
            <a:ext cx="45719" cy="60649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9"/>
          <p:cNvSpPr/>
          <p:nvPr userDrawn="1"/>
        </p:nvSpPr>
        <p:spPr>
          <a:xfrm>
            <a:off x="0" y="6447459"/>
            <a:ext cx="320040" cy="32004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userDrawn="1"/>
        </p:nvSpPr>
        <p:spPr>
          <a:xfrm>
            <a:off x="11871960" y="6447459"/>
            <a:ext cx="320040" cy="32004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9549" y="6502875"/>
            <a:ext cx="1172549" cy="220830"/>
          </a:xfrm>
          <a:prstGeom prst="rect">
            <a:avLst/>
          </a:prstGeom>
        </p:spPr>
      </p:pic>
      <p:sp>
        <p:nvSpPr>
          <p:cNvPr id="18" name="Rectangle 17"/>
          <p:cNvSpPr/>
          <p:nvPr userDrawn="1"/>
        </p:nvSpPr>
        <p:spPr>
          <a:xfrm>
            <a:off x="12101384" y="329675"/>
            <a:ext cx="90616" cy="60649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p:cNvSpPr/>
          <p:nvPr userDrawn="1"/>
        </p:nvSpPr>
        <p:spPr>
          <a:xfrm>
            <a:off x="12033778" y="329675"/>
            <a:ext cx="45719" cy="60649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Content Placeholder 2"/>
          <p:cNvSpPr>
            <a:spLocks noGrp="1"/>
          </p:cNvSpPr>
          <p:nvPr>
            <p:ph idx="10"/>
          </p:nvPr>
        </p:nvSpPr>
        <p:spPr>
          <a:xfrm>
            <a:off x="4517571" y="1488244"/>
            <a:ext cx="3201955" cy="1838900"/>
          </a:xfrm>
        </p:spPr>
        <p:txBody>
          <a:bodyPr/>
          <a:lstStyle>
            <a:lvl1pPr marL="0" indent="0">
              <a:buNone/>
              <a:defRPr>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n-US"/>
              <a:t>Edit Master text styles</a:t>
            </a:r>
          </a:p>
        </p:txBody>
      </p:sp>
      <p:sp>
        <p:nvSpPr>
          <p:cNvPr id="31" name="Content Placeholder 2"/>
          <p:cNvSpPr>
            <a:spLocks noGrp="1"/>
          </p:cNvSpPr>
          <p:nvPr>
            <p:ph idx="11"/>
          </p:nvPr>
        </p:nvSpPr>
        <p:spPr>
          <a:xfrm>
            <a:off x="8247481" y="1474237"/>
            <a:ext cx="3201955" cy="1838900"/>
          </a:xfrm>
        </p:spPr>
        <p:txBody>
          <a:bodyPr/>
          <a:lstStyle>
            <a:lvl1pPr marL="0" indent="0">
              <a:buNone/>
              <a:defRPr>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n-US"/>
              <a:t>Edit Master text styles</a:t>
            </a:r>
          </a:p>
        </p:txBody>
      </p:sp>
    </p:spTree>
    <p:extLst>
      <p:ext uri="{BB962C8B-B14F-4D97-AF65-F5344CB8AC3E}">
        <p14:creationId xmlns:p14="http://schemas.microsoft.com/office/powerpoint/2010/main" val="190709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2" name="Rectangle 11"/>
          <p:cNvSpPr/>
          <p:nvPr userDrawn="1"/>
        </p:nvSpPr>
        <p:spPr>
          <a:xfrm>
            <a:off x="300038" y="6447459"/>
            <a:ext cx="11603831" cy="32004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userDrawn="1"/>
        </p:nvSpPr>
        <p:spPr>
          <a:xfrm>
            <a:off x="0" y="307910"/>
            <a:ext cx="587829" cy="60649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userDrawn="1"/>
        </p:nvSpPr>
        <p:spPr>
          <a:xfrm>
            <a:off x="610282" y="307910"/>
            <a:ext cx="45719" cy="60649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9"/>
          <p:cNvSpPr/>
          <p:nvPr userDrawn="1"/>
        </p:nvSpPr>
        <p:spPr>
          <a:xfrm>
            <a:off x="0" y="6447459"/>
            <a:ext cx="320040" cy="32004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userDrawn="1"/>
        </p:nvSpPr>
        <p:spPr>
          <a:xfrm>
            <a:off x="11871960" y="6447459"/>
            <a:ext cx="320040" cy="32004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9549" y="6502875"/>
            <a:ext cx="1172549" cy="220830"/>
          </a:xfrm>
          <a:prstGeom prst="rect">
            <a:avLst/>
          </a:prstGeom>
        </p:spPr>
      </p:pic>
      <p:sp>
        <p:nvSpPr>
          <p:cNvPr id="18" name="Rectangle 17"/>
          <p:cNvSpPr/>
          <p:nvPr userDrawn="1"/>
        </p:nvSpPr>
        <p:spPr>
          <a:xfrm>
            <a:off x="12101384" y="329675"/>
            <a:ext cx="90616" cy="60649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p:cNvSpPr/>
          <p:nvPr userDrawn="1"/>
        </p:nvSpPr>
        <p:spPr>
          <a:xfrm>
            <a:off x="12033778" y="329675"/>
            <a:ext cx="45719" cy="60649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08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2" name="Rectangle 11"/>
          <p:cNvSpPr/>
          <p:nvPr userDrawn="1"/>
        </p:nvSpPr>
        <p:spPr>
          <a:xfrm>
            <a:off x="300038" y="6447459"/>
            <a:ext cx="11603831" cy="32004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userDrawn="1"/>
        </p:nvSpPr>
        <p:spPr>
          <a:xfrm>
            <a:off x="0" y="307910"/>
            <a:ext cx="587829" cy="60649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userDrawn="1"/>
        </p:nvSpPr>
        <p:spPr>
          <a:xfrm>
            <a:off x="610282" y="307910"/>
            <a:ext cx="45719" cy="60649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9"/>
          <p:cNvSpPr/>
          <p:nvPr userDrawn="1"/>
        </p:nvSpPr>
        <p:spPr>
          <a:xfrm>
            <a:off x="0" y="6447459"/>
            <a:ext cx="320040" cy="32004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userDrawn="1"/>
        </p:nvSpPr>
        <p:spPr>
          <a:xfrm>
            <a:off x="11871960" y="6447459"/>
            <a:ext cx="320040" cy="32004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9549" y="6502875"/>
            <a:ext cx="1172549" cy="220830"/>
          </a:xfrm>
          <a:prstGeom prst="rect">
            <a:avLst/>
          </a:prstGeom>
        </p:spPr>
      </p:pic>
      <p:sp>
        <p:nvSpPr>
          <p:cNvPr id="18" name="Rectangle 17"/>
          <p:cNvSpPr/>
          <p:nvPr userDrawn="1"/>
        </p:nvSpPr>
        <p:spPr>
          <a:xfrm>
            <a:off x="12101384" y="329675"/>
            <a:ext cx="90616" cy="60649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p:cNvSpPr/>
          <p:nvPr userDrawn="1"/>
        </p:nvSpPr>
        <p:spPr>
          <a:xfrm>
            <a:off x="12033778" y="329675"/>
            <a:ext cx="45719" cy="60649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779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2" name="Rectangle 11"/>
          <p:cNvSpPr/>
          <p:nvPr userDrawn="1"/>
        </p:nvSpPr>
        <p:spPr>
          <a:xfrm>
            <a:off x="300038" y="6447459"/>
            <a:ext cx="11603831" cy="32004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068371"/>
            <a:ext cx="3201955" cy="1838900"/>
          </a:xfrm>
        </p:spPr>
        <p:txBody>
          <a:bodyPr/>
          <a:lstStyle>
            <a:lvl1pPr marL="0" indent="0">
              <a:buNone/>
              <a:defRPr>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n-US"/>
              <a:t>Edit Master text styles</a:t>
            </a:r>
          </a:p>
        </p:txBody>
      </p:sp>
      <p:sp>
        <p:nvSpPr>
          <p:cNvPr id="7" name="Rectangle 6"/>
          <p:cNvSpPr/>
          <p:nvPr userDrawn="1"/>
        </p:nvSpPr>
        <p:spPr>
          <a:xfrm>
            <a:off x="0" y="307910"/>
            <a:ext cx="587829" cy="60649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userDrawn="1"/>
        </p:nvSpPr>
        <p:spPr>
          <a:xfrm>
            <a:off x="610282" y="307910"/>
            <a:ext cx="45719" cy="60649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9"/>
          <p:cNvSpPr/>
          <p:nvPr userDrawn="1"/>
        </p:nvSpPr>
        <p:spPr>
          <a:xfrm>
            <a:off x="0" y="6447459"/>
            <a:ext cx="320040" cy="32004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userDrawn="1"/>
        </p:nvSpPr>
        <p:spPr>
          <a:xfrm>
            <a:off x="11871960" y="6447459"/>
            <a:ext cx="320040" cy="32004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9549" y="6502875"/>
            <a:ext cx="1172549" cy="220830"/>
          </a:xfrm>
          <a:prstGeom prst="rect">
            <a:avLst/>
          </a:prstGeom>
        </p:spPr>
      </p:pic>
      <p:sp>
        <p:nvSpPr>
          <p:cNvPr id="18" name="Rectangle 17"/>
          <p:cNvSpPr/>
          <p:nvPr userDrawn="1"/>
        </p:nvSpPr>
        <p:spPr>
          <a:xfrm>
            <a:off x="12101384" y="329675"/>
            <a:ext cx="90616" cy="606490"/>
          </a:xfrm>
          <a:prstGeom prst="rect">
            <a:avLst/>
          </a:prstGeom>
          <a:solidFill>
            <a:srgbClr val="8026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p:cNvSpPr/>
          <p:nvPr userDrawn="1"/>
        </p:nvSpPr>
        <p:spPr>
          <a:xfrm>
            <a:off x="12033778" y="329675"/>
            <a:ext cx="45719" cy="606490"/>
          </a:xfrm>
          <a:prstGeom prst="rect">
            <a:avLst/>
          </a:prstGeom>
          <a:solidFill>
            <a:schemeClr val="bg1">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Content Placeholder 2"/>
          <p:cNvSpPr>
            <a:spLocks noGrp="1"/>
          </p:cNvSpPr>
          <p:nvPr>
            <p:ph idx="10"/>
          </p:nvPr>
        </p:nvSpPr>
        <p:spPr>
          <a:xfrm>
            <a:off x="4517571" y="1068371"/>
            <a:ext cx="3201955" cy="1838900"/>
          </a:xfrm>
        </p:spPr>
        <p:txBody>
          <a:bodyPr/>
          <a:lstStyle>
            <a:lvl1pPr marL="0" indent="0">
              <a:buNone/>
              <a:defRPr>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n-US"/>
              <a:t>Edit Master text styles</a:t>
            </a:r>
          </a:p>
        </p:txBody>
      </p:sp>
      <p:sp>
        <p:nvSpPr>
          <p:cNvPr id="31" name="Content Placeholder 2"/>
          <p:cNvSpPr>
            <a:spLocks noGrp="1"/>
          </p:cNvSpPr>
          <p:nvPr>
            <p:ph idx="11"/>
          </p:nvPr>
        </p:nvSpPr>
        <p:spPr>
          <a:xfrm>
            <a:off x="8196940" y="1068371"/>
            <a:ext cx="3201955" cy="1838900"/>
          </a:xfrm>
        </p:spPr>
        <p:txBody>
          <a:bodyPr/>
          <a:lstStyle>
            <a:lvl1pPr marL="0" indent="0">
              <a:buNone/>
              <a:defRPr>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n-US"/>
              <a:t>Edit Master text styles</a:t>
            </a:r>
          </a:p>
        </p:txBody>
      </p:sp>
      <p:sp>
        <p:nvSpPr>
          <p:cNvPr id="25" name="Content Placeholder 2"/>
          <p:cNvSpPr>
            <a:spLocks noGrp="1"/>
          </p:cNvSpPr>
          <p:nvPr>
            <p:ph idx="12"/>
          </p:nvPr>
        </p:nvSpPr>
        <p:spPr>
          <a:xfrm>
            <a:off x="838200" y="3772688"/>
            <a:ext cx="3201955" cy="1838900"/>
          </a:xfrm>
        </p:spPr>
        <p:txBody>
          <a:bodyPr/>
          <a:lstStyle>
            <a:lvl1pPr marL="0" indent="0">
              <a:buNone/>
              <a:defRPr>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n-US"/>
              <a:t>Edit Master text styles</a:t>
            </a:r>
          </a:p>
        </p:txBody>
      </p:sp>
      <p:sp>
        <p:nvSpPr>
          <p:cNvPr id="34" name="Content Placeholder 2"/>
          <p:cNvSpPr>
            <a:spLocks noGrp="1"/>
          </p:cNvSpPr>
          <p:nvPr>
            <p:ph idx="13"/>
          </p:nvPr>
        </p:nvSpPr>
        <p:spPr>
          <a:xfrm>
            <a:off x="4517571" y="3772688"/>
            <a:ext cx="3201955" cy="1838900"/>
          </a:xfrm>
        </p:spPr>
        <p:txBody>
          <a:bodyPr/>
          <a:lstStyle>
            <a:lvl1pPr marL="0" indent="0">
              <a:buNone/>
              <a:defRPr>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n-US"/>
              <a:t>Edit Master text styles</a:t>
            </a:r>
          </a:p>
        </p:txBody>
      </p:sp>
      <p:sp>
        <p:nvSpPr>
          <p:cNvPr id="36" name="Content Placeholder 2"/>
          <p:cNvSpPr>
            <a:spLocks noGrp="1"/>
          </p:cNvSpPr>
          <p:nvPr>
            <p:ph idx="14"/>
          </p:nvPr>
        </p:nvSpPr>
        <p:spPr>
          <a:xfrm>
            <a:off x="8247481" y="3758681"/>
            <a:ext cx="3201955" cy="1838900"/>
          </a:xfrm>
        </p:spPr>
        <p:txBody>
          <a:bodyPr/>
          <a:lstStyle>
            <a:lvl1pPr marL="0" indent="0">
              <a:buNone/>
              <a:defRPr>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n-US"/>
              <a:t>Edit Master text styles</a:t>
            </a:r>
          </a:p>
        </p:txBody>
      </p:sp>
    </p:spTree>
    <p:extLst>
      <p:ext uri="{BB962C8B-B14F-4D97-AF65-F5344CB8AC3E}">
        <p14:creationId xmlns:p14="http://schemas.microsoft.com/office/powerpoint/2010/main" val="74156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DC1B2-1A0A-4ADB-A0ED-2BCECCE33D61}" type="datetimeFigureOut">
              <a:rPr lang="en-US" smtClean="0"/>
              <a:t>11/24/2021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16CC7-A3F7-4D9F-91AE-6DC5538CF4CA}" type="slidenum">
              <a:rPr lang="en-US" smtClean="0"/>
              <a:t>‹#›</a:t>
            </a:fld>
            <a:endParaRPr lang="en-US"/>
          </a:p>
        </p:txBody>
      </p:sp>
    </p:spTree>
    <p:extLst>
      <p:ext uri="{BB962C8B-B14F-4D97-AF65-F5344CB8AC3E}">
        <p14:creationId xmlns:p14="http://schemas.microsoft.com/office/powerpoint/2010/main" val="4141931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9" r:id="rId5"/>
    <p:sldLayoutId id="2147483660" r:id="rId6"/>
    <p:sldLayoutId id="2147483666" r:id="rId7"/>
    <p:sldLayoutId id="2147483665" r:id="rId8"/>
    <p:sldLayoutId id="2147483663" r:id="rId9"/>
    <p:sldLayoutId id="2147483664" r:id="rId10"/>
    <p:sldLayoutId id="2147483667" r:id="rId11"/>
    <p:sldLayoutId id="2147483668" r:id="rId12"/>
  </p:sldLayoutIdLst>
  <p:txStyles>
    <p:titleStyle>
      <a:lvl1pPr algn="l" defTabSz="914400" rtl="0" eaLnBrk="1" latinLnBrk="0" hangingPunct="1">
        <a:lnSpc>
          <a:spcPct val="90000"/>
        </a:lnSpc>
        <a:spcBef>
          <a:spcPct val="0"/>
        </a:spcBef>
        <a:buNone/>
        <a:defRPr sz="4400" kern="1200">
          <a:solidFill>
            <a:schemeClr val="bg1">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4207" y="1508126"/>
            <a:ext cx="7588166" cy="2387600"/>
          </a:xfrm>
        </p:spPr>
        <p:txBody>
          <a:bodyPr/>
          <a:lstStyle/>
          <a:p>
            <a:r>
              <a:rPr lang="en-US" b="1" dirty="0">
                <a:latin typeface="Myriad Pro" panose="020B0503030403020204" pitchFamily="34" charset="0"/>
              </a:rPr>
              <a:t>Strategic Racial Equity Action Plan (SREAP) Status Update</a:t>
            </a:r>
            <a:br>
              <a:rPr lang="en-US" b="1" dirty="0">
                <a:latin typeface="Myriad Pro" panose="020B0503030403020204" pitchFamily="34" charset="0"/>
              </a:rPr>
            </a:br>
            <a:r>
              <a:rPr lang="en-US" b="1" dirty="0">
                <a:latin typeface="Myriad Pro" panose="020B0503030403020204" pitchFamily="34" charset="0"/>
              </a:rPr>
              <a:t>September 2021</a:t>
            </a:r>
          </a:p>
        </p:txBody>
      </p:sp>
    </p:spTree>
    <p:extLst>
      <p:ext uri="{BB962C8B-B14F-4D97-AF65-F5344CB8AC3E}">
        <p14:creationId xmlns:p14="http://schemas.microsoft.com/office/powerpoint/2010/main" val="1381270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410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30DC2B3C-7BDB-4BF7-84E8-F0D6ACBAFEC8}"/>
              </a:ext>
            </a:extLst>
          </p:cNvPr>
          <p:cNvSpPr>
            <a:spLocks noGrp="1"/>
          </p:cNvSpPr>
          <p:nvPr>
            <p:ph idx="1"/>
          </p:nvPr>
        </p:nvSpPr>
        <p:spPr>
          <a:xfrm>
            <a:off x="612742" y="1329179"/>
            <a:ext cx="11142483" cy="4901939"/>
          </a:xfrm>
        </p:spPr>
        <p:txBody>
          <a:bodyPr/>
          <a:lstStyle/>
          <a:p>
            <a:r>
              <a:rPr lang="en-US" sz="3200" dirty="0"/>
              <a:t>To help us measure and significantly improve our results with culturally diverse workforce, businesses, representation and programming through:</a:t>
            </a:r>
          </a:p>
          <a:p>
            <a:endParaRPr lang="en-US" dirty="0"/>
          </a:p>
          <a:p>
            <a:pPr marL="457200" indent="-457200">
              <a:buFont typeface="Arial" panose="020B0604020202020204" pitchFamily="34" charset="0"/>
              <a:buChar char="•"/>
            </a:pPr>
            <a:r>
              <a:rPr lang="en-US" dirty="0"/>
              <a:t>Establishing a work plan and related budget to support the SREAP</a:t>
            </a:r>
          </a:p>
          <a:p>
            <a:pPr marL="457200" indent="-457200">
              <a:buFont typeface="Arial" panose="020B0604020202020204" pitchFamily="34" charset="0"/>
              <a:buChar char="•"/>
            </a:pPr>
            <a:r>
              <a:rPr lang="en-US" dirty="0"/>
              <a:t>Staff diversity and cultural competency development</a:t>
            </a:r>
          </a:p>
          <a:p>
            <a:pPr marL="457200" indent="-457200">
              <a:buFont typeface="Arial" panose="020B0604020202020204" pitchFamily="34" charset="0"/>
              <a:buChar char="•"/>
            </a:pPr>
            <a:r>
              <a:rPr lang="en-US" dirty="0"/>
              <a:t>Council and commission cultural competency development and responsiveness</a:t>
            </a:r>
          </a:p>
          <a:p>
            <a:pPr marL="457200" indent="-457200">
              <a:buFont typeface="Arial" panose="020B0604020202020204" pitchFamily="34" charset="0"/>
              <a:buChar char="•"/>
            </a:pPr>
            <a:r>
              <a:rPr lang="en-US" dirty="0"/>
              <a:t>Reflection of Roseville’s diversity in all marketing/branding</a:t>
            </a:r>
          </a:p>
          <a:p>
            <a:pPr marL="457200" indent="-457200">
              <a:buFont typeface="Arial" panose="020B0604020202020204" pitchFamily="34" charset="0"/>
              <a:buChar char="•"/>
            </a:pPr>
            <a:endParaRPr lang="en-US" dirty="0"/>
          </a:p>
          <a:p>
            <a:endParaRPr lang="en-US" dirty="0"/>
          </a:p>
          <a:p>
            <a:endParaRPr lang="en-US" dirty="0"/>
          </a:p>
        </p:txBody>
      </p:sp>
      <p:sp>
        <p:nvSpPr>
          <p:cNvPr id="4" name="Content Placeholder 1">
            <a:extLst>
              <a:ext uri="{FF2B5EF4-FFF2-40B4-BE49-F238E27FC236}">
                <a16:creationId xmlns:a16="http://schemas.microsoft.com/office/drawing/2014/main" id="{2F3F0A74-38F2-4D8B-B9D1-8468FDD67064}"/>
              </a:ext>
            </a:extLst>
          </p:cNvPr>
          <p:cNvSpPr txBox="1">
            <a:spLocks/>
          </p:cNvSpPr>
          <p:nvPr/>
        </p:nvSpPr>
        <p:spPr>
          <a:xfrm>
            <a:off x="3631158" y="211383"/>
            <a:ext cx="4929683" cy="830997"/>
          </a:xfrm>
          <a:prstGeom prst="rect">
            <a:avLst/>
          </a:prstGeom>
        </p:spPr>
        <p:txBody>
          <a:bodyPr wrap="none">
            <a:spAutoFit/>
          </a:bodyPr>
          <a:lstStyle>
            <a:defPPr>
              <a:defRPr lang="en-US"/>
            </a:defPPr>
            <a:lvl1pPr>
              <a:defRPr sz="4800" b="1">
                <a:solidFill>
                  <a:schemeClr val="bg1">
                    <a:lumMod val="25000"/>
                  </a:schemeClr>
                </a:solidFil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SREAP Purpose</a:t>
            </a:r>
          </a:p>
        </p:txBody>
      </p:sp>
    </p:spTree>
    <p:extLst>
      <p:ext uri="{BB962C8B-B14F-4D97-AF65-F5344CB8AC3E}">
        <p14:creationId xmlns:p14="http://schemas.microsoft.com/office/powerpoint/2010/main" val="694003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B66547AF-AA38-419E-8D96-4F5B78AEC474}"/>
              </a:ext>
            </a:extLst>
          </p:cNvPr>
          <p:cNvSpPr>
            <a:spLocks noGrp="1"/>
          </p:cNvSpPr>
          <p:nvPr>
            <p:ph idx="1"/>
          </p:nvPr>
        </p:nvSpPr>
        <p:spPr>
          <a:xfrm>
            <a:off x="838198" y="1338605"/>
            <a:ext cx="11105561" cy="4911365"/>
          </a:xfrm>
        </p:spPr>
        <p:txBody>
          <a:bodyPr>
            <a:normAutofit fontScale="62500" lnSpcReduction="20000"/>
          </a:bodyPr>
          <a:lstStyle/>
          <a:p>
            <a:pPr marL="457200" indent="-457200">
              <a:buFont typeface="Arial" panose="020B0604020202020204" pitchFamily="34" charset="0"/>
              <a:buChar char="•"/>
            </a:pPr>
            <a:r>
              <a:rPr lang="en-US" dirty="0"/>
              <a:t>Follows first SREAP created through GARE participation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Priority Areas: 1) Diversity in hiring and recruitment; 2) Board and commission diversity; 3) Using an equity lens in decision making</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1" dirty="0">
                <a:highlight>
                  <a:srgbClr val="FFFF00"/>
                </a:highlight>
              </a:rPr>
              <a:t>Staff throughout the organization will continue to implement and achieve their </a:t>
            </a:r>
            <a:r>
              <a:rPr lang="en-US" b="1" i="1" dirty="0">
                <a:highlight>
                  <a:srgbClr val="FFFF00"/>
                </a:highlight>
              </a:rPr>
              <a:t>existing</a:t>
            </a:r>
            <a:r>
              <a:rPr lang="en-US" b="1" dirty="0">
                <a:highlight>
                  <a:srgbClr val="FFFF00"/>
                </a:highlight>
              </a:rPr>
              <a:t> DEI initiatives which are not included in the ESAP work plan. However, staff should make sure they are able to complete the ESAP goals with excellence.</a:t>
            </a:r>
          </a:p>
          <a:p>
            <a:pPr marL="457200" indent="-457200">
              <a:buFont typeface="Arial" panose="020B0604020202020204" pitchFamily="34" charset="0"/>
              <a:buChar char="•"/>
            </a:pPr>
            <a:endParaRPr lang="en-US" b="1" dirty="0">
              <a:highlight>
                <a:srgbClr val="FFFF00"/>
              </a:highlight>
            </a:endParaRPr>
          </a:p>
          <a:p>
            <a:pPr marL="457200" indent="-457200">
              <a:buFont typeface="Arial" panose="020B0604020202020204" pitchFamily="34" charset="0"/>
              <a:buChar char="•"/>
            </a:pPr>
            <a:r>
              <a:rPr lang="en-US" b="1" dirty="0">
                <a:highlight>
                  <a:srgbClr val="FFFF00"/>
                </a:highlight>
              </a:rPr>
              <a:t>The community will see impact on their lives as the government implements the third Strategic Improvement (equity lens). For instance, as the City makes decisions with equity in mind, community members should see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Main Audience: Intended to guide senior leaders and staff</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Community stakeholders will be engaged and consulted as needed throughout equity and inclusion efforts</a:t>
            </a:r>
          </a:p>
          <a:p>
            <a:pPr marL="1143000" lvl="1" indent="-457200"/>
            <a:endParaRPr lang="en-US" dirty="0"/>
          </a:p>
          <a:p>
            <a:pPr marL="457200" indent="-457200">
              <a:buFont typeface="Arial" panose="020B0604020202020204" pitchFamily="34" charset="0"/>
              <a:buChar char="•"/>
            </a:pPr>
            <a:endParaRPr lang="en-US" dirty="0"/>
          </a:p>
        </p:txBody>
      </p:sp>
      <p:sp>
        <p:nvSpPr>
          <p:cNvPr id="4" name="Content Placeholder 1">
            <a:extLst>
              <a:ext uri="{FF2B5EF4-FFF2-40B4-BE49-F238E27FC236}">
                <a16:creationId xmlns:a16="http://schemas.microsoft.com/office/drawing/2014/main" id="{DD1B8686-178E-402D-B462-45E9A44753EB}"/>
              </a:ext>
            </a:extLst>
          </p:cNvPr>
          <p:cNvSpPr txBox="1">
            <a:spLocks/>
          </p:cNvSpPr>
          <p:nvPr/>
        </p:nvSpPr>
        <p:spPr>
          <a:xfrm>
            <a:off x="2304737" y="265302"/>
            <a:ext cx="7582525" cy="830997"/>
          </a:xfrm>
          <a:prstGeom prst="rect">
            <a:avLst/>
          </a:prstGeom>
        </p:spPr>
        <p:txBody>
          <a:bodyPr wrap="none">
            <a:spAutoFit/>
          </a:bodyPr>
          <a:lstStyle>
            <a:defPPr>
              <a:defRPr lang="en-US"/>
            </a:defPPr>
            <a:lvl1pPr>
              <a:defRPr sz="4800" b="1">
                <a:solidFill>
                  <a:schemeClr val="bg1">
                    <a:lumMod val="25000"/>
                  </a:schemeClr>
                </a:solidFill>
              </a:defRPr>
            </a:lvl1pPr>
            <a:lvl2pPr marL="685800" indent="-228600">
              <a:lnSpc>
                <a:spcPct val="90000"/>
              </a:lnSpc>
              <a:spcBef>
                <a:spcPts val="500"/>
              </a:spcBef>
              <a:buFont typeface="Arial" panose="020B0604020202020204" pitchFamily="34" charset="0"/>
              <a:buChar char="•"/>
              <a:defRPr sz="2400">
                <a:solidFill>
                  <a:schemeClr val="bg1">
                    <a:lumMod val="25000"/>
                  </a:schemeClr>
                </a:solidFill>
              </a:defRPr>
            </a:lvl2pPr>
            <a:lvl3pPr marL="1143000" indent="-228600">
              <a:lnSpc>
                <a:spcPct val="90000"/>
              </a:lnSpc>
              <a:spcBef>
                <a:spcPts val="500"/>
              </a:spcBef>
              <a:buFont typeface="Arial" panose="020B0604020202020204" pitchFamily="34" charset="0"/>
              <a:buChar char="•"/>
              <a:defRPr sz="2000">
                <a:solidFill>
                  <a:schemeClr val="bg1">
                    <a:lumMod val="25000"/>
                  </a:schemeClr>
                </a:solidFill>
              </a:defRPr>
            </a:lvl3pPr>
            <a:lvl4pPr marL="1600200" indent="-228600">
              <a:lnSpc>
                <a:spcPct val="90000"/>
              </a:lnSpc>
              <a:spcBef>
                <a:spcPts val="500"/>
              </a:spcBef>
              <a:buFont typeface="Arial" panose="020B0604020202020204" pitchFamily="34" charset="0"/>
              <a:buChar char="•"/>
              <a:defRPr>
                <a:solidFill>
                  <a:schemeClr val="bg1">
                    <a:lumMod val="25000"/>
                  </a:schemeClr>
                </a:solidFill>
              </a:defRPr>
            </a:lvl4pPr>
            <a:lvl5pPr marL="2057400" indent="-228600">
              <a:lnSpc>
                <a:spcPct val="90000"/>
              </a:lnSpc>
              <a:spcBef>
                <a:spcPts val="500"/>
              </a:spcBef>
              <a:buFont typeface="Arial" panose="020B0604020202020204" pitchFamily="34" charset="0"/>
              <a:buChar char="•"/>
              <a:defRPr>
                <a:solidFill>
                  <a:schemeClr val="bg1">
                    <a:lumMod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Equity Plan Development</a:t>
            </a:r>
          </a:p>
        </p:txBody>
      </p:sp>
    </p:spTree>
    <p:extLst>
      <p:ext uri="{BB962C8B-B14F-4D97-AF65-F5344CB8AC3E}">
        <p14:creationId xmlns:p14="http://schemas.microsoft.com/office/powerpoint/2010/main" val="1039677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BE11E4-AA3B-47DC-BE6F-6F16350CB59C}"/>
              </a:ext>
            </a:extLst>
          </p:cNvPr>
          <p:cNvSpPr>
            <a:spLocks noGrp="1"/>
          </p:cNvSpPr>
          <p:nvPr>
            <p:ph idx="1"/>
          </p:nvPr>
        </p:nvSpPr>
        <p:spPr>
          <a:xfrm>
            <a:off x="838200" y="1488243"/>
            <a:ext cx="10719062" cy="4676887"/>
          </a:xfrm>
        </p:spPr>
        <p:txBody>
          <a:bodyPr>
            <a:normAutofit/>
          </a:bodyPr>
          <a:lstStyle/>
          <a:p>
            <a:pPr marL="457200" indent="-457200">
              <a:buFont typeface="Arial" panose="020B0604020202020204" pitchFamily="34" charset="0"/>
              <a:buChar char="•"/>
            </a:pPr>
            <a:r>
              <a:rPr lang="en-US" dirty="0"/>
              <a:t>Data Collection – Due Q3</a:t>
            </a:r>
          </a:p>
          <a:p>
            <a:pPr marL="1143000" lvl="1" indent="-457200"/>
            <a:r>
              <a:rPr lang="en-US" dirty="0"/>
              <a:t>Data has been collected and a workforce profile draft has been created from available </a:t>
            </a:r>
            <a:r>
              <a:rPr lang="en-US" dirty="0" err="1"/>
              <a:t>Neogov</a:t>
            </a:r>
            <a:r>
              <a:rPr lang="en-US" dirty="0"/>
              <a:t> data; HR working to identify and fill gaps as possible</a:t>
            </a:r>
          </a:p>
          <a:p>
            <a:pPr marL="1143000" lvl="1" indent="-457200"/>
            <a:r>
              <a:rPr lang="en-US" dirty="0"/>
              <a:t>Demographic survey was sent to current commissioners; applications on the city website have been updated to include demographic questions</a:t>
            </a:r>
          </a:p>
          <a:p>
            <a:endParaRPr lang="en-US" dirty="0"/>
          </a:p>
          <a:p>
            <a:pPr marL="457200" indent="-457200">
              <a:buFont typeface="Arial" panose="020B0604020202020204" pitchFamily="34" charset="0"/>
              <a:buChar char="•"/>
            </a:pPr>
            <a:r>
              <a:rPr lang="en-US" dirty="0"/>
              <a:t>Mapping of Current Customer Centered Processes – Due Q3</a:t>
            </a:r>
          </a:p>
          <a:p>
            <a:pPr marL="1143000" lvl="1" indent="-457200"/>
            <a:r>
              <a:rPr lang="en-US" dirty="0"/>
              <a:t>Department heads and staff from across the city participated in a series of process mapping workshops identifying current processes, challenges, opportunities, and feedback on ways to improve</a:t>
            </a:r>
          </a:p>
        </p:txBody>
      </p:sp>
      <p:sp>
        <p:nvSpPr>
          <p:cNvPr id="3" name="Content Placeholder 1">
            <a:extLst>
              <a:ext uri="{FF2B5EF4-FFF2-40B4-BE49-F238E27FC236}">
                <a16:creationId xmlns:a16="http://schemas.microsoft.com/office/drawing/2014/main" id="{58DC0A1F-E5BF-4B57-A4A1-CA555EDA44EB}"/>
              </a:ext>
            </a:extLst>
          </p:cNvPr>
          <p:cNvSpPr txBox="1">
            <a:spLocks/>
          </p:cNvSpPr>
          <p:nvPr/>
        </p:nvSpPr>
        <p:spPr>
          <a:xfrm>
            <a:off x="3864459" y="277371"/>
            <a:ext cx="4463081" cy="830997"/>
          </a:xfrm>
          <a:prstGeom prst="rect">
            <a:avLst/>
          </a:prstGeom>
        </p:spPr>
        <p:txBody>
          <a:bodyPr wrap="none">
            <a:spAutoFit/>
          </a:bodyPr>
          <a:lstStyle>
            <a:defPPr>
              <a:defRPr lang="en-US"/>
            </a:defPPr>
            <a:lvl1pPr>
              <a:defRPr sz="4800" b="1">
                <a:solidFill>
                  <a:schemeClr val="bg1">
                    <a:lumMod val="25000"/>
                  </a:schemeClr>
                </a:solidFill>
              </a:defRPr>
            </a:lvl1pPr>
            <a:lvl2pPr marL="685800" indent="-228600">
              <a:lnSpc>
                <a:spcPct val="90000"/>
              </a:lnSpc>
              <a:spcBef>
                <a:spcPts val="500"/>
              </a:spcBef>
              <a:buFont typeface="Arial" panose="020B0604020202020204" pitchFamily="34" charset="0"/>
              <a:buChar char="•"/>
              <a:defRPr sz="2400">
                <a:solidFill>
                  <a:schemeClr val="bg1">
                    <a:lumMod val="25000"/>
                  </a:schemeClr>
                </a:solidFill>
              </a:defRPr>
            </a:lvl2pPr>
            <a:lvl3pPr marL="1143000" indent="-228600">
              <a:lnSpc>
                <a:spcPct val="90000"/>
              </a:lnSpc>
              <a:spcBef>
                <a:spcPts val="500"/>
              </a:spcBef>
              <a:buFont typeface="Arial" panose="020B0604020202020204" pitchFamily="34" charset="0"/>
              <a:buChar char="•"/>
              <a:defRPr sz="2000">
                <a:solidFill>
                  <a:schemeClr val="bg1">
                    <a:lumMod val="25000"/>
                  </a:schemeClr>
                </a:solidFill>
              </a:defRPr>
            </a:lvl3pPr>
            <a:lvl4pPr marL="1600200" indent="-228600">
              <a:lnSpc>
                <a:spcPct val="90000"/>
              </a:lnSpc>
              <a:spcBef>
                <a:spcPts val="500"/>
              </a:spcBef>
              <a:buFont typeface="Arial" panose="020B0604020202020204" pitchFamily="34" charset="0"/>
              <a:buChar char="•"/>
              <a:defRPr>
                <a:solidFill>
                  <a:schemeClr val="bg1">
                    <a:lumMod val="25000"/>
                  </a:schemeClr>
                </a:solidFill>
              </a:defRPr>
            </a:lvl4pPr>
            <a:lvl5pPr marL="2057400" indent="-228600">
              <a:lnSpc>
                <a:spcPct val="90000"/>
              </a:lnSpc>
              <a:spcBef>
                <a:spcPts val="500"/>
              </a:spcBef>
              <a:buFont typeface="Arial" panose="020B0604020202020204" pitchFamily="34" charset="0"/>
              <a:buChar char="•"/>
              <a:defRPr>
                <a:solidFill>
                  <a:schemeClr val="bg1">
                    <a:lumMod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Current Status</a:t>
            </a:r>
          </a:p>
        </p:txBody>
      </p:sp>
    </p:spTree>
    <p:extLst>
      <p:ext uri="{BB962C8B-B14F-4D97-AF65-F5344CB8AC3E}">
        <p14:creationId xmlns:p14="http://schemas.microsoft.com/office/powerpoint/2010/main" val="3275199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49949DA9-B29D-444E-907A-488739A92022}"/>
              </a:ext>
            </a:extLst>
          </p:cNvPr>
          <p:cNvSpPr txBox="1">
            <a:spLocks/>
          </p:cNvSpPr>
          <p:nvPr/>
        </p:nvSpPr>
        <p:spPr>
          <a:xfrm>
            <a:off x="1693929" y="201957"/>
            <a:ext cx="8804141" cy="830997"/>
          </a:xfrm>
          <a:prstGeom prst="rect">
            <a:avLst/>
          </a:prstGeom>
        </p:spPr>
        <p:txBody>
          <a:bodyPr wrap="none">
            <a:spAutoFit/>
          </a:bodyPr>
          <a:lstStyle>
            <a:defPPr>
              <a:defRPr lang="en-US"/>
            </a:defPPr>
            <a:lvl1pPr>
              <a:defRPr sz="4800" b="1">
                <a:solidFill>
                  <a:schemeClr val="bg1">
                    <a:lumMod val="25000"/>
                  </a:schemeClr>
                </a:solidFill>
              </a:defRPr>
            </a:lvl1pPr>
            <a:lvl2pPr marL="685800" indent="-228600">
              <a:lnSpc>
                <a:spcPct val="90000"/>
              </a:lnSpc>
              <a:spcBef>
                <a:spcPts val="500"/>
              </a:spcBef>
              <a:buFont typeface="Arial" panose="020B0604020202020204" pitchFamily="34" charset="0"/>
              <a:buChar char="•"/>
              <a:defRPr sz="2400">
                <a:solidFill>
                  <a:schemeClr val="bg1">
                    <a:lumMod val="25000"/>
                  </a:schemeClr>
                </a:solidFill>
              </a:defRPr>
            </a:lvl2pPr>
            <a:lvl3pPr marL="1143000" indent="-228600">
              <a:lnSpc>
                <a:spcPct val="90000"/>
              </a:lnSpc>
              <a:spcBef>
                <a:spcPts val="500"/>
              </a:spcBef>
              <a:buFont typeface="Arial" panose="020B0604020202020204" pitchFamily="34" charset="0"/>
              <a:buChar char="•"/>
              <a:defRPr sz="2000">
                <a:solidFill>
                  <a:schemeClr val="bg1">
                    <a:lumMod val="25000"/>
                  </a:schemeClr>
                </a:solidFill>
              </a:defRPr>
            </a:lvl3pPr>
            <a:lvl4pPr marL="1600200" indent="-228600">
              <a:lnSpc>
                <a:spcPct val="90000"/>
              </a:lnSpc>
              <a:spcBef>
                <a:spcPts val="500"/>
              </a:spcBef>
              <a:buFont typeface="Arial" panose="020B0604020202020204" pitchFamily="34" charset="0"/>
              <a:buChar char="•"/>
              <a:defRPr>
                <a:solidFill>
                  <a:schemeClr val="bg1">
                    <a:lumMod val="25000"/>
                  </a:schemeClr>
                </a:solidFill>
              </a:defRPr>
            </a:lvl4pPr>
            <a:lvl5pPr marL="2057400" indent="-228600">
              <a:lnSpc>
                <a:spcPct val="90000"/>
              </a:lnSpc>
              <a:spcBef>
                <a:spcPts val="500"/>
              </a:spcBef>
              <a:buFont typeface="Arial" panose="020B0604020202020204" pitchFamily="34" charset="0"/>
              <a:buChar char="•"/>
              <a:defRPr>
                <a:solidFill>
                  <a:schemeClr val="bg1">
                    <a:lumMod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Process Mapping Workshops</a:t>
            </a:r>
          </a:p>
        </p:txBody>
      </p:sp>
      <p:pic>
        <p:nvPicPr>
          <p:cNvPr id="7" name="Picture 6">
            <a:extLst>
              <a:ext uri="{FF2B5EF4-FFF2-40B4-BE49-F238E27FC236}">
                <a16:creationId xmlns:a16="http://schemas.microsoft.com/office/drawing/2014/main" id="{F4DFC431-1A0A-4B14-98EB-26DC64F185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37" y="1032954"/>
            <a:ext cx="2989157" cy="3985543"/>
          </a:xfrm>
          <a:prstGeom prst="rect">
            <a:avLst/>
          </a:prstGeom>
        </p:spPr>
      </p:pic>
      <p:pic>
        <p:nvPicPr>
          <p:cNvPr id="9" name="Picture 8">
            <a:extLst>
              <a:ext uri="{FF2B5EF4-FFF2-40B4-BE49-F238E27FC236}">
                <a16:creationId xmlns:a16="http://schemas.microsoft.com/office/drawing/2014/main" id="{52CB9198-3961-4E5F-B36C-E43F32586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6062" y="1019447"/>
            <a:ext cx="3442123" cy="2581592"/>
          </a:xfrm>
          <a:prstGeom prst="rect">
            <a:avLst/>
          </a:prstGeom>
        </p:spPr>
      </p:pic>
      <p:pic>
        <p:nvPicPr>
          <p:cNvPr id="11" name="Picture 10">
            <a:extLst>
              <a:ext uri="{FF2B5EF4-FFF2-40B4-BE49-F238E27FC236}">
                <a16:creationId xmlns:a16="http://schemas.microsoft.com/office/drawing/2014/main" id="{2980A34A-CAF3-4DCA-96CC-565D3DD3C0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3073" y="1019447"/>
            <a:ext cx="2869161" cy="3698736"/>
          </a:xfrm>
          <a:prstGeom prst="rect">
            <a:avLst/>
          </a:prstGeom>
        </p:spPr>
      </p:pic>
      <p:pic>
        <p:nvPicPr>
          <p:cNvPr id="13" name="Picture 12">
            <a:extLst>
              <a:ext uri="{FF2B5EF4-FFF2-40B4-BE49-F238E27FC236}">
                <a16:creationId xmlns:a16="http://schemas.microsoft.com/office/drawing/2014/main" id="{46E013C1-5E0D-4B52-AC0F-B004A014A1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888093" y="1649820"/>
            <a:ext cx="3860640" cy="2599898"/>
          </a:xfrm>
          <a:prstGeom prst="rect">
            <a:avLst/>
          </a:prstGeom>
        </p:spPr>
      </p:pic>
      <p:pic>
        <p:nvPicPr>
          <p:cNvPr id="15" name="Picture 14">
            <a:extLst>
              <a:ext uri="{FF2B5EF4-FFF2-40B4-BE49-F238E27FC236}">
                <a16:creationId xmlns:a16="http://schemas.microsoft.com/office/drawing/2014/main" id="{CA81A697-C103-4A6B-A7A8-24710F49B7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37" y="4092115"/>
            <a:ext cx="3989316" cy="2289783"/>
          </a:xfrm>
          <a:prstGeom prst="rect">
            <a:avLst/>
          </a:prstGeom>
        </p:spPr>
      </p:pic>
      <p:pic>
        <p:nvPicPr>
          <p:cNvPr id="5" name="Content Placeholder 4">
            <a:extLst>
              <a:ext uri="{FF2B5EF4-FFF2-40B4-BE49-F238E27FC236}">
                <a16:creationId xmlns:a16="http://schemas.microsoft.com/office/drawing/2014/main" id="{EBE13E1F-FAD8-42D2-ADFB-DF4078EB7EAF}"/>
              </a:ext>
            </a:extLst>
          </p:cNvPr>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6036062" y="3655094"/>
            <a:ext cx="3442123" cy="2726804"/>
          </a:xfrm>
        </p:spPr>
      </p:pic>
    </p:spTree>
    <p:extLst>
      <p:ext uri="{BB962C8B-B14F-4D97-AF65-F5344CB8AC3E}">
        <p14:creationId xmlns:p14="http://schemas.microsoft.com/office/powerpoint/2010/main" val="808615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BA95A78B-B265-40BE-9A68-2206EDAAE9D4}"/>
              </a:ext>
            </a:extLst>
          </p:cNvPr>
          <p:cNvSpPr>
            <a:spLocks noGrp="1"/>
          </p:cNvSpPr>
          <p:nvPr>
            <p:ph idx="1"/>
          </p:nvPr>
        </p:nvSpPr>
        <p:spPr>
          <a:xfrm>
            <a:off x="932468" y="1196012"/>
            <a:ext cx="10860464" cy="4959691"/>
          </a:xfrm>
        </p:spPr>
        <p:txBody>
          <a:bodyPr>
            <a:normAutofit/>
          </a:bodyPr>
          <a:lstStyle/>
          <a:p>
            <a:pPr marL="457200" indent="-457200">
              <a:buFont typeface="Arial" panose="020B0604020202020204" pitchFamily="34" charset="0"/>
              <a:buChar char="•"/>
            </a:pPr>
            <a:r>
              <a:rPr lang="en-US" dirty="0"/>
              <a:t>Data Analysis – Due Q4</a:t>
            </a:r>
          </a:p>
          <a:p>
            <a:pPr marL="1143000" lvl="1" indent="-457200"/>
            <a:r>
              <a:rPr lang="en-US" dirty="0"/>
              <a:t>Three workgroups of staff across departments have been formed to work through data analysis and to begin conversations on potential improvements</a:t>
            </a:r>
          </a:p>
          <a:p>
            <a:pPr marL="1143000" lvl="1" indent="-457200"/>
            <a:r>
              <a:rPr lang="en-US" dirty="0"/>
              <a:t>Data includes feedback from staff in workshops, </a:t>
            </a:r>
            <a:r>
              <a:rPr lang="en-US" dirty="0" err="1"/>
              <a:t>Neogov</a:t>
            </a:r>
            <a:r>
              <a:rPr lang="en-US" dirty="0"/>
              <a:t> hiring data, and demographic survey data for commissioners</a:t>
            </a:r>
          </a:p>
          <a:p>
            <a:endParaRPr lang="en-US" dirty="0"/>
          </a:p>
          <a:p>
            <a:pPr marL="457200" indent="-457200">
              <a:buFont typeface="Arial" panose="020B0604020202020204" pitchFamily="34" charset="0"/>
              <a:buChar char="•"/>
            </a:pPr>
            <a:r>
              <a:rPr lang="en-US" dirty="0"/>
              <a:t>Identify Improvements Using Data and VOC – Due Q1, 2022</a:t>
            </a:r>
          </a:p>
          <a:p>
            <a:pPr marL="1143000" lvl="1" indent="-457200"/>
            <a:r>
              <a:rPr lang="en-US" dirty="0"/>
              <a:t>Using available data and identified disparities, staff will work through identifying new processes; additional resources may include staff and community stakeholder (i.e. HRIEC) feedback; improvements made in other cities; LWV research; research on best practices</a:t>
            </a:r>
          </a:p>
        </p:txBody>
      </p:sp>
      <p:sp>
        <p:nvSpPr>
          <p:cNvPr id="4" name="Content Placeholder 1">
            <a:extLst>
              <a:ext uri="{FF2B5EF4-FFF2-40B4-BE49-F238E27FC236}">
                <a16:creationId xmlns:a16="http://schemas.microsoft.com/office/drawing/2014/main" id="{E625E43E-4D00-450C-87F6-658BE6148808}"/>
              </a:ext>
            </a:extLst>
          </p:cNvPr>
          <p:cNvSpPr txBox="1">
            <a:spLocks/>
          </p:cNvSpPr>
          <p:nvPr/>
        </p:nvSpPr>
        <p:spPr>
          <a:xfrm>
            <a:off x="3458835" y="201957"/>
            <a:ext cx="5274329" cy="830997"/>
          </a:xfrm>
          <a:prstGeom prst="rect">
            <a:avLst/>
          </a:prstGeom>
        </p:spPr>
        <p:txBody>
          <a:bodyPr wrap="none">
            <a:spAutoFit/>
          </a:bodyPr>
          <a:lstStyle>
            <a:defPPr>
              <a:defRPr lang="en-US"/>
            </a:defPPr>
            <a:lvl1pPr>
              <a:defRPr sz="4800" b="1">
                <a:solidFill>
                  <a:schemeClr val="bg1">
                    <a:lumMod val="25000"/>
                  </a:schemeClr>
                </a:solidFill>
              </a:defRPr>
            </a:lvl1pPr>
            <a:lvl2pPr marL="685800" indent="-228600">
              <a:lnSpc>
                <a:spcPct val="90000"/>
              </a:lnSpc>
              <a:spcBef>
                <a:spcPts val="500"/>
              </a:spcBef>
              <a:buFont typeface="Arial" panose="020B0604020202020204" pitchFamily="34" charset="0"/>
              <a:buChar char="•"/>
              <a:defRPr sz="2400">
                <a:solidFill>
                  <a:schemeClr val="bg1">
                    <a:lumMod val="25000"/>
                  </a:schemeClr>
                </a:solidFill>
              </a:defRPr>
            </a:lvl2pPr>
            <a:lvl3pPr marL="1143000" indent="-228600">
              <a:lnSpc>
                <a:spcPct val="90000"/>
              </a:lnSpc>
              <a:spcBef>
                <a:spcPts val="500"/>
              </a:spcBef>
              <a:buFont typeface="Arial" panose="020B0604020202020204" pitchFamily="34" charset="0"/>
              <a:buChar char="•"/>
              <a:defRPr sz="2000">
                <a:solidFill>
                  <a:schemeClr val="bg1">
                    <a:lumMod val="25000"/>
                  </a:schemeClr>
                </a:solidFill>
              </a:defRPr>
            </a:lvl3pPr>
            <a:lvl4pPr marL="1600200" indent="-228600">
              <a:lnSpc>
                <a:spcPct val="90000"/>
              </a:lnSpc>
              <a:spcBef>
                <a:spcPts val="500"/>
              </a:spcBef>
              <a:buFont typeface="Arial" panose="020B0604020202020204" pitchFamily="34" charset="0"/>
              <a:buChar char="•"/>
              <a:defRPr>
                <a:solidFill>
                  <a:schemeClr val="bg1">
                    <a:lumMod val="25000"/>
                  </a:schemeClr>
                </a:solidFill>
              </a:defRPr>
            </a:lvl4pPr>
            <a:lvl5pPr marL="2057400" indent="-228600">
              <a:lnSpc>
                <a:spcPct val="90000"/>
              </a:lnSpc>
              <a:spcBef>
                <a:spcPts val="500"/>
              </a:spcBef>
              <a:buFont typeface="Arial" panose="020B0604020202020204" pitchFamily="34" charset="0"/>
              <a:buChar char="•"/>
              <a:defRPr>
                <a:solidFill>
                  <a:schemeClr val="bg1">
                    <a:lumMod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Work in Progress</a:t>
            </a:r>
          </a:p>
        </p:txBody>
      </p:sp>
    </p:spTree>
    <p:extLst>
      <p:ext uri="{BB962C8B-B14F-4D97-AF65-F5344CB8AC3E}">
        <p14:creationId xmlns:p14="http://schemas.microsoft.com/office/powerpoint/2010/main" val="1342140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194917-D1FA-4C9F-9533-124E5F01F38A}"/>
              </a:ext>
            </a:extLst>
          </p:cNvPr>
          <p:cNvSpPr>
            <a:spLocks noGrp="1"/>
          </p:cNvSpPr>
          <p:nvPr>
            <p:ph idx="1"/>
          </p:nvPr>
        </p:nvSpPr>
        <p:spPr>
          <a:xfrm>
            <a:off x="275677" y="1525950"/>
            <a:ext cx="11243878" cy="4658034"/>
          </a:xfrm>
        </p:spPr>
        <p:txBody>
          <a:bodyPr/>
          <a:lstStyle/>
          <a:p>
            <a:pPr marL="457200" indent="-457200">
              <a:buFont typeface="Arial" panose="020B0604020202020204" pitchFamily="34" charset="0"/>
              <a:buChar char="•"/>
            </a:pPr>
            <a:r>
              <a:rPr lang="en-US" dirty="0"/>
              <a:t>A presentation was developed to communicate SREAP priorities to all staff</a:t>
            </a:r>
          </a:p>
          <a:p>
            <a:pPr marL="457200" indent="-457200">
              <a:buFont typeface="Arial" panose="020B0604020202020204" pitchFamily="34" charset="0"/>
              <a:buChar char="•"/>
            </a:pPr>
            <a:r>
              <a:rPr lang="en-US" dirty="0"/>
              <a:t>Almost all departments have participated</a:t>
            </a:r>
          </a:p>
          <a:p>
            <a:pPr marL="1143000" lvl="1" indent="-457200"/>
            <a:r>
              <a:rPr lang="en-US" dirty="0"/>
              <a:t>Facilitated by Thomas, Rebecca, and Pat</a:t>
            </a:r>
          </a:p>
          <a:p>
            <a:pPr marL="457200" indent="-457200">
              <a:buFont typeface="Arial" panose="020B0604020202020204" pitchFamily="34" charset="0"/>
              <a:buChar char="•"/>
            </a:pPr>
            <a:r>
              <a:rPr lang="en-US" dirty="0"/>
              <a:t>Staff were able to ask questions and provide feedback</a:t>
            </a:r>
          </a:p>
          <a:p>
            <a:pPr marL="457200" indent="-457200">
              <a:buFont typeface="Arial" panose="020B0604020202020204" pitchFamily="34" charset="0"/>
              <a:buChar char="•"/>
            </a:pPr>
            <a:r>
              <a:rPr lang="en-US" dirty="0"/>
              <a:t>Will continue to find ways to keep staff informed and engaged through engagement opportunities, Intranet updates, Strategy Team members, Department Heads, and city communications</a:t>
            </a:r>
          </a:p>
        </p:txBody>
      </p:sp>
      <p:sp>
        <p:nvSpPr>
          <p:cNvPr id="3" name="Content Placeholder 1">
            <a:extLst>
              <a:ext uri="{FF2B5EF4-FFF2-40B4-BE49-F238E27FC236}">
                <a16:creationId xmlns:a16="http://schemas.microsoft.com/office/drawing/2014/main" id="{317895D6-E796-4F6A-B075-5551BB21A739}"/>
              </a:ext>
            </a:extLst>
          </p:cNvPr>
          <p:cNvSpPr txBox="1">
            <a:spLocks/>
          </p:cNvSpPr>
          <p:nvPr/>
        </p:nvSpPr>
        <p:spPr>
          <a:xfrm>
            <a:off x="1841387" y="192530"/>
            <a:ext cx="7681911" cy="830997"/>
          </a:xfrm>
          <a:prstGeom prst="rect">
            <a:avLst/>
          </a:prstGeom>
        </p:spPr>
        <p:txBody>
          <a:bodyPr wrap="none">
            <a:spAutoFit/>
          </a:bodyPr>
          <a:lstStyle>
            <a:defPPr>
              <a:defRPr lang="en-US"/>
            </a:defPPr>
            <a:lvl1pPr>
              <a:defRPr sz="4800" b="1">
                <a:solidFill>
                  <a:schemeClr val="bg1">
                    <a:lumMod val="25000"/>
                  </a:schemeClr>
                </a:solidFill>
              </a:defRPr>
            </a:lvl1pPr>
            <a:lvl2pPr marL="685800" indent="-228600">
              <a:lnSpc>
                <a:spcPct val="90000"/>
              </a:lnSpc>
              <a:spcBef>
                <a:spcPts val="500"/>
              </a:spcBef>
              <a:buFont typeface="Arial" panose="020B0604020202020204" pitchFamily="34" charset="0"/>
              <a:buChar char="•"/>
              <a:defRPr sz="2400">
                <a:solidFill>
                  <a:schemeClr val="bg1">
                    <a:lumMod val="25000"/>
                  </a:schemeClr>
                </a:solidFill>
              </a:defRPr>
            </a:lvl2pPr>
            <a:lvl3pPr marL="1143000" indent="-228600">
              <a:lnSpc>
                <a:spcPct val="90000"/>
              </a:lnSpc>
              <a:spcBef>
                <a:spcPts val="500"/>
              </a:spcBef>
              <a:buFont typeface="Arial" panose="020B0604020202020204" pitchFamily="34" charset="0"/>
              <a:buChar char="•"/>
              <a:defRPr sz="2000">
                <a:solidFill>
                  <a:schemeClr val="bg1">
                    <a:lumMod val="25000"/>
                  </a:schemeClr>
                </a:solidFill>
              </a:defRPr>
            </a:lvl3pPr>
            <a:lvl4pPr marL="1600200" indent="-228600">
              <a:lnSpc>
                <a:spcPct val="90000"/>
              </a:lnSpc>
              <a:spcBef>
                <a:spcPts val="500"/>
              </a:spcBef>
              <a:buFont typeface="Arial" panose="020B0604020202020204" pitchFamily="34" charset="0"/>
              <a:buChar char="•"/>
              <a:defRPr>
                <a:solidFill>
                  <a:schemeClr val="bg1">
                    <a:lumMod val="25000"/>
                  </a:schemeClr>
                </a:solidFill>
              </a:defRPr>
            </a:lvl4pPr>
            <a:lvl5pPr marL="2057400" indent="-228600">
              <a:lnSpc>
                <a:spcPct val="90000"/>
              </a:lnSpc>
              <a:spcBef>
                <a:spcPts val="500"/>
              </a:spcBef>
              <a:buFont typeface="Arial" panose="020B0604020202020204" pitchFamily="34" charset="0"/>
              <a:buChar char="•"/>
              <a:defRPr>
                <a:solidFill>
                  <a:schemeClr val="bg1">
                    <a:lumMod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All Staff Communications</a:t>
            </a:r>
          </a:p>
        </p:txBody>
      </p:sp>
    </p:spTree>
    <p:extLst>
      <p:ext uri="{BB962C8B-B14F-4D97-AF65-F5344CB8AC3E}">
        <p14:creationId xmlns:p14="http://schemas.microsoft.com/office/powerpoint/2010/main" val="3787437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7A12D9BF-0051-4211-B4C9-01EB3146BB5A}"/>
              </a:ext>
            </a:extLst>
          </p:cNvPr>
          <p:cNvSpPr>
            <a:spLocks noGrp="1"/>
          </p:cNvSpPr>
          <p:nvPr>
            <p:ph idx="1"/>
          </p:nvPr>
        </p:nvSpPr>
        <p:spPr>
          <a:xfrm>
            <a:off x="838200" y="1488243"/>
            <a:ext cx="10918371" cy="4683957"/>
          </a:xfrm>
        </p:spPr>
        <p:txBody>
          <a:bodyPr>
            <a:normAutofit fontScale="92500" lnSpcReduction="10000"/>
          </a:bodyPr>
          <a:lstStyle/>
          <a:p>
            <a:pPr marL="571500" indent="-571500">
              <a:buFont typeface="Arial" panose="020B0604020202020204" pitchFamily="34" charset="0"/>
              <a:buChar char="•"/>
            </a:pPr>
            <a:r>
              <a:rPr lang="en-US" sz="3600" u="sng" dirty="0"/>
              <a:t>Council</a:t>
            </a:r>
            <a:r>
              <a:rPr lang="en-US" sz="3600" dirty="0"/>
              <a:t>:</a:t>
            </a:r>
          </a:p>
          <a:p>
            <a:pPr marL="1257300" lvl="1" indent="-571500"/>
            <a:r>
              <a:rPr lang="en-US" sz="3200" dirty="0"/>
              <a:t>Provide feedback on Action Plan progress</a:t>
            </a:r>
          </a:p>
          <a:p>
            <a:pPr lvl="1" indent="0">
              <a:buNone/>
            </a:pPr>
            <a:endParaRPr lang="en-US" sz="3600" u="sng" dirty="0"/>
          </a:p>
          <a:p>
            <a:pPr marL="457200" indent="-457200">
              <a:buFont typeface="Arial" panose="020B0604020202020204" pitchFamily="34" charset="0"/>
              <a:buChar char="•"/>
            </a:pPr>
            <a:r>
              <a:rPr lang="en-US" sz="3600" u="sng" dirty="0"/>
              <a:t>Strategy Team and Staff</a:t>
            </a:r>
            <a:r>
              <a:rPr lang="en-US" sz="3600" dirty="0"/>
              <a:t>: </a:t>
            </a:r>
          </a:p>
          <a:p>
            <a:pPr marL="1143000" lvl="1" indent="-457200"/>
            <a:r>
              <a:rPr lang="en-US" sz="3200" dirty="0"/>
              <a:t>Data analysis on decision points</a:t>
            </a:r>
          </a:p>
          <a:p>
            <a:pPr marL="1143000" lvl="1" indent="-457200"/>
            <a:r>
              <a:rPr lang="en-US" sz="3200" dirty="0"/>
              <a:t>Begin conversations on process improvement</a:t>
            </a:r>
          </a:p>
          <a:p>
            <a:pPr marL="1143000" lvl="1" indent="-457200"/>
            <a:endParaRPr lang="en-US" sz="3200" dirty="0"/>
          </a:p>
          <a:p>
            <a:pPr marL="571500" indent="-571500">
              <a:buFont typeface="Arial" panose="020B0604020202020204" pitchFamily="34" charset="0"/>
              <a:buChar char="•"/>
            </a:pPr>
            <a:r>
              <a:rPr lang="en-US" sz="3600" u="sng" dirty="0"/>
              <a:t>Community</a:t>
            </a:r>
          </a:p>
          <a:p>
            <a:pPr marL="1257300" lvl="1" indent="-571500"/>
            <a:r>
              <a:rPr lang="en-US" sz="3200" dirty="0"/>
              <a:t>Engage in providing feedback on past experience in recruitment for boards, commissions, or employment</a:t>
            </a:r>
          </a:p>
        </p:txBody>
      </p:sp>
      <p:sp>
        <p:nvSpPr>
          <p:cNvPr id="4" name="Content Placeholder 1">
            <a:extLst>
              <a:ext uri="{FF2B5EF4-FFF2-40B4-BE49-F238E27FC236}">
                <a16:creationId xmlns:a16="http://schemas.microsoft.com/office/drawing/2014/main" id="{670B446E-345F-4654-901E-A68C61B11E7E}"/>
              </a:ext>
            </a:extLst>
          </p:cNvPr>
          <p:cNvSpPr txBox="1">
            <a:spLocks/>
          </p:cNvSpPr>
          <p:nvPr/>
        </p:nvSpPr>
        <p:spPr>
          <a:xfrm>
            <a:off x="4411083" y="270301"/>
            <a:ext cx="3369833" cy="830997"/>
          </a:xfrm>
          <a:prstGeom prst="rect">
            <a:avLst/>
          </a:prstGeom>
        </p:spPr>
        <p:txBody>
          <a:bodyPr wrap="none">
            <a:spAutoFit/>
          </a:bodyPr>
          <a:lstStyle>
            <a:defPPr>
              <a:defRPr lang="en-US"/>
            </a:defPPr>
            <a:lvl1pPr>
              <a:defRPr sz="4800" b="1">
                <a:solidFill>
                  <a:schemeClr val="bg1">
                    <a:lumMod val="25000"/>
                  </a:schemeClr>
                </a:solidFill>
              </a:defRPr>
            </a:lvl1pPr>
            <a:lvl2pPr marL="685800" indent="-228600">
              <a:lnSpc>
                <a:spcPct val="90000"/>
              </a:lnSpc>
              <a:spcBef>
                <a:spcPts val="500"/>
              </a:spcBef>
              <a:buFont typeface="Arial" panose="020B0604020202020204" pitchFamily="34" charset="0"/>
              <a:buChar char="•"/>
              <a:defRPr sz="2400">
                <a:solidFill>
                  <a:schemeClr val="bg1">
                    <a:lumMod val="25000"/>
                  </a:schemeClr>
                </a:solidFill>
              </a:defRPr>
            </a:lvl2pPr>
            <a:lvl3pPr marL="1143000" indent="-228600">
              <a:lnSpc>
                <a:spcPct val="90000"/>
              </a:lnSpc>
              <a:spcBef>
                <a:spcPts val="500"/>
              </a:spcBef>
              <a:buFont typeface="Arial" panose="020B0604020202020204" pitchFamily="34" charset="0"/>
              <a:buChar char="•"/>
              <a:defRPr sz="2000">
                <a:solidFill>
                  <a:schemeClr val="bg1">
                    <a:lumMod val="25000"/>
                  </a:schemeClr>
                </a:solidFill>
              </a:defRPr>
            </a:lvl3pPr>
            <a:lvl4pPr marL="1600200" indent="-228600">
              <a:lnSpc>
                <a:spcPct val="90000"/>
              </a:lnSpc>
              <a:spcBef>
                <a:spcPts val="500"/>
              </a:spcBef>
              <a:buFont typeface="Arial" panose="020B0604020202020204" pitchFamily="34" charset="0"/>
              <a:buChar char="•"/>
              <a:defRPr>
                <a:solidFill>
                  <a:schemeClr val="bg1">
                    <a:lumMod val="25000"/>
                  </a:schemeClr>
                </a:solidFill>
              </a:defRPr>
            </a:lvl4pPr>
            <a:lvl5pPr marL="2057400" indent="-228600">
              <a:lnSpc>
                <a:spcPct val="90000"/>
              </a:lnSpc>
              <a:spcBef>
                <a:spcPts val="500"/>
              </a:spcBef>
              <a:buFont typeface="Arial" panose="020B0604020202020204" pitchFamily="34" charset="0"/>
              <a:buChar char="•"/>
              <a:defRPr>
                <a:solidFill>
                  <a:schemeClr val="bg1">
                    <a:lumMod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dirty="0"/>
              <a:t>Next Steps</a:t>
            </a:r>
          </a:p>
        </p:txBody>
      </p:sp>
    </p:spTree>
    <p:extLst>
      <p:ext uri="{BB962C8B-B14F-4D97-AF65-F5344CB8AC3E}">
        <p14:creationId xmlns:p14="http://schemas.microsoft.com/office/powerpoint/2010/main" val="1757148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Questions?</a:t>
            </a:r>
          </a:p>
        </p:txBody>
      </p:sp>
    </p:spTree>
    <p:extLst>
      <p:ext uri="{BB962C8B-B14F-4D97-AF65-F5344CB8AC3E}">
        <p14:creationId xmlns:p14="http://schemas.microsoft.com/office/powerpoint/2010/main" val="2917333329"/>
      </p:ext>
    </p:extLst>
  </p:cSld>
  <p:clrMapOvr>
    <a:masterClrMapping/>
  </p:clrMapOvr>
</p:sld>
</file>

<file path=ppt/theme/theme1.xml><?xml version="1.0" encoding="utf-8"?>
<a:theme xmlns:a="http://schemas.openxmlformats.org/drawingml/2006/main" name="Office Theme">
  <a:themeElements>
    <a:clrScheme name="Roseville">
      <a:dk1>
        <a:srgbClr val="1C355E"/>
      </a:dk1>
      <a:lt1>
        <a:srgbClr val="F2F2F2"/>
      </a:lt1>
      <a:dk2>
        <a:srgbClr val="802629"/>
      </a:dk2>
      <a:lt2>
        <a:srgbClr val="D5CA9F"/>
      </a:lt2>
      <a:accent1>
        <a:srgbClr val="2B7051"/>
      </a:accent1>
      <a:accent2>
        <a:srgbClr val="A292B3"/>
      </a:accent2>
      <a:accent3>
        <a:srgbClr val="9F3224"/>
      </a:accent3>
      <a:accent4>
        <a:srgbClr val="CF102D"/>
      </a:accent4>
      <a:accent5>
        <a:srgbClr val="FFFFFF"/>
      </a:accent5>
      <a:accent6>
        <a:srgbClr val="FFFFFF"/>
      </a:accent6>
      <a:hlink>
        <a:srgbClr val="0563C1"/>
      </a:hlink>
      <a:folHlink>
        <a:srgbClr val="954F72"/>
      </a:folHlink>
    </a:clrScheme>
    <a:fontScheme name="Roseville">
      <a:majorFont>
        <a:latin typeface="Myriad Pro Ligh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a:bodyPr>
      <a:lstStyle>
        <a:defPPr>
          <a:defRPr sz="1200" dirty="0" smtClean="0">
            <a:latin typeface="+mn-lt"/>
          </a:defRPr>
        </a:defPPr>
      </a:lstStyle>
    </a:txDef>
  </a:objectDefaults>
  <a:extraClrSchemeLst/>
  <a:extLst>
    <a:ext uri="{05A4C25C-085E-4340-85A3-A5531E510DB2}">
      <thm15:themeFamily xmlns:thm15="http://schemas.microsoft.com/office/thememl/2012/main" name="City of Roseville PowerPoint Presentation" id="{72E57430-110A-4D8F-8507-CD352EA5C511}" vid="{2F1D759D-CD83-47A0-93C3-389D9EE81FA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08192F80F66F4B98F9AD0CA860ADCE" ma:contentTypeVersion="0" ma:contentTypeDescription="Create a new document." ma:contentTypeScope="" ma:versionID="329313d339194291529baaeb025fa72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6CC447-67B9-4350-B6EA-C4EA00D946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A11C459-C7BE-496F-8386-9253916624D9}">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2C8BB888-9ABC-4706-932B-805F75BA8D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City of Roseville PowerPoint Presentation</Template>
  <TotalTime>351</TotalTime>
  <Words>516</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Myriad Pro</vt:lpstr>
      <vt:lpstr>Myriad Pro Light</vt:lpstr>
      <vt:lpstr>Office Theme</vt:lpstr>
      <vt:lpstr>Strategic Racial Equity Action Plan (SREAP) Status Update September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Roseville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SREAP Status Update September 2021</dc:title>
  <dc:creator>Thomas Brooks</dc:creator>
  <cp:lastModifiedBy>Thomas Brooks</cp:lastModifiedBy>
  <cp:revision>13</cp:revision>
  <dcterms:created xsi:type="dcterms:W3CDTF">2021-09-07T15:34:08Z</dcterms:created>
  <dcterms:modified xsi:type="dcterms:W3CDTF">2021-11-24T19:58:18Z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0x0101002908192F80F66F4B98F9AD0CA860ADCE</vt:lpwstr>
  </property>
</Properties>
</file>